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a61933c3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a61933c3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a61933c3a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6a61933c3a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a61933c3a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a61933c3a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a61933c3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a61933c3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a61933c3a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a61933c3a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a61933c3a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a61933c3a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0529" y="-29700"/>
            <a:ext cx="9264528" cy="51732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58525" y="2296500"/>
            <a:ext cx="22623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Noam Sabag Bickel</a:t>
            </a:r>
            <a:endParaRPr b="1"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Shay Bergman</a:t>
            </a:r>
            <a:endParaRPr b="1" sz="115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158525" y="4852850"/>
            <a:ext cx="1928825" cy="132125"/>
          </a:xfrm>
          <a:prstGeom prst="flowChartProcess">
            <a:avLst/>
          </a:prstGeom>
          <a:solidFill>
            <a:srgbClr val="F4F3F1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3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3" y="0"/>
            <a:ext cx="91079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0" y="0"/>
            <a:ext cx="11625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Pipeline Overview</a:t>
            </a:r>
            <a:endParaRPr sz="2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/>
        </p:nvSpPr>
        <p:spPr>
          <a:xfrm>
            <a:off x="2009250" y="876300"/>
            <a:ext cx="5541000" cy="42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Segmentation: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</a:rPr>
              <a:t>Change‐point analysis tuned to produce segments of (mostly) 8–25 AA, matching typical NES lengths.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Pattern‐Based Scoring and </a:t>
            </a:r>
            <a:r>
              <a:rPr b="1" lang="en" sz="1150">
                <a:solidFill>
                  <a:schemeClr val="dk1"/>
                </a:solidFill>
              </a:rPr>
              <a:t>Biochemical weights: </a:t>
            </a:r>
            <a:endParaRPr b="1"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</a:rPr>
              <a:t>Six Kosugi classes (1a–1d, 2, 3), reverse motifs, hydrophobic content, proline penalties etc.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Embedding Similarity: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</a:rPr>
              <a:t>Compare segment ESM2 embeddings to validated NES/non‐NES segments.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Neural Classifier:</a:t>
            </a:r>
            <a:endParaRPr b="1"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</a:rPr>
              <a:t>Regression network on ESM2 embeddings, threshold set on validation data.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chemeClr val="dk1"/>
                </a:solidFill>
              </a:rPr>
              <a:t>Fusing the Scores Together:</a:t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</a:rPr>
              <a:t>Score normalization of each module into combined ranking metric. </a:t>
            </a:r>
            <a:endParaRPr sz="1900">
              <a:solidFill>
                <a:schemeClr val="dk2"/>
              </a:solidFill>
            </a:endParaRPr>
          </a:p>
        </p:txBody>
      </p:sp>
      <p:sp>
        <p:nvSpPr>
          <p:cNvPr id="75" name="Google Shape;75;p16"/>
          <p:cNvSpPr txBox="1"/>
          <p:nvPr>
            <p:ph type="ctrTitle"/>
          </p:nvPr>
        </p:nvSpPr>
        <p:spPr>
          <a:xfrm>
            <a:off x="0" y="0"/>
            <a:ext cx="90402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Methodology Details</a:t>
            </a:r>
            <a:endParaRPr b="1" sz="460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650"/>
            <a:ext cx="9300849" cy="521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-1942975" y="90750"/>
            <a:ext cx="8520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Key Results</a:t>
            </a:r>
            <a:endParaRPr b="1" sz="460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50" y="1155390"/>
            <a:ext cx="5205776" cy="390093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5363800" y="1084950"/>
            <a:ext cx="3706800" cy="39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Individual AUCs: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Consensus patterns: 0.78 AUC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Embedding similarity: 0.69 AUC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Neural network: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0.97 AUC (training+test),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chemeClr val="dk1"/>
                </a:solidFill>
              </a:rPr>
              <a:t>0.91 accuracy</a:t>
            </a:r>
            <a:r>
              <a:rPr lang="en" sz="1350">
                <a:solidFill>
                  <a:schemeClr val="dk1"/>
                </a:solidFill>
              </a:rPr>
              <a:t> on held‐out segments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Combined Model: 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0.92 AUC, 95.3 accuracy, 0.81 precision at optimized threshold</a:t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chemeClr val="dk1"/>
                </a:solidFill>
              </a:rPr>
              <a:t>Insights: </a:t>
            </a:r>
            <a:endParaRPr b="1" sz="13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1"/>
                </a:solidFill>
              </a:rPr>
              <a:t>Embeddings drive most discrimination, pattern‐based hits capture complementary candidates. </a:t>
            </a:r>
            <a:endParaRPr sz="2100">
              <a:solidFill>
                <a:schemeClr val="dk2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7550"/>
            <a:ext cx="9283101" cy="520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-1942975" y="90750"/>
            <a:ext cx="8520600" cy="9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Future Plans</a:t>
            </a:r>
            <a:endParaRPr b="1" sz="4600"/>
          </a:p>
        </p:txBody>
      </p:sp>
      <p:sp>
        <p:nvSpPr>
          <p:cNvPr id="90" name="Google Shape;90;p18"/>
          <p:cNvSpPr txBox="1"/>
          <p:nvPr/>
        </p:nvSpPr>
        <p:spPr>
          <a:xfrm>
            <a:off x="62550" y="1152775"/>
            <a:ext cx="9018900" cy="3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Segmentation Tuning: </a:t>
            </a:r>
            <a:endParaRPr b="1"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Adapt algorithms to more reliably produce NES‐sized segments and avoid NES motifs fragmentation.</a:t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Adaptive Scoring Weights:</a:t>
            </a: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Train a secondary network to learn optimal combination weights per protein context.</a:t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Strict Test‐Only Evaluation With a More extensive database:</a:t>
            </a:r>
            <a:endParaRPr b="1"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Re‐run pipeline using only held‐out data to assess true generalization.</a:t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Framework Expansion:</a:t>
            </a: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5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Apply zero‐shot + multi-modal approach to discover other short functional motifs in proteomes.</a:t>
            </a:r>
            <a:endParaRPr sz="2300">
              <a:solidFill>
                <a:schemeClr val="dk2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43577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